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3" r:id="rId3"/>
    <p:sldId id="260" r:id="rId4"/>
    <p:sldId id="265" r:id="rId5"/>
    <p:sldId id="262" r:id="rId6"/>
    <p:sldId id="264" r:id="rId7"/>
    <p:sldId id="266" r:id="rId8"/>
    <p:sldId id="267" r:id="rId9"/>
    <p:sldId id="268" r:id="rId10"/>
    <p:sldId id="27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3AB6C-199F-4637-9F79-70743E266559}" type="datetimeFigureOut">
              <a:rPr lang="nl-BE" smtClean="0"/>
              <a:t>25/04/2016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58E8-87ED-4E4B-A306-7E1B5517362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71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Wie is </a:t>
            </a:r>
            <a:r>
              <a:rPr lang="nl-BE" dirty="0" err="1" smtClean="0"/>
              <a:t>coconsulting</a:t>
            </a:r>
            <a:r>
              <a:rPr lang="nl-BE" dirty="0" smtClean="0"/>
              <a:t>; wie ben je zelf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58E8-87ED-4E4B-A306-7E1B5517362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980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Enkele begrippen uitleggen : gemengd/gescheiden</a:t>
            </a:r>
            <a:r>
              <a:rPr lang="nl-BE" baseline="0" dirty="0" smtClean="0"/>
              <a:t> – RWA/DWA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58E8-87ED-4E4B-A306-7E1B5517362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267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Enkele begrippen uitleggen : gescheiden</a:t>
            </a:r>
            <a:r>
              <a:rPr lang="nl-BE" baseline="0" dirty="0" smtClean="0"/>
              <a:t> stelsel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58E8-87ED-4E4B-A306-7E1B5517362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82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zijn HA-putjes; aansluitdiameter; positie</a:t>
            </a:r>
            <a:r>
              <a:rPr lang="nl-BE" baseline="0" dirty="0" smtClean="0"/>
              <a:t> van de putjes is ZEER belangrijk en kan niet zomaar veranderd worden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58E8-87ED-4E4B-A306-7E1B5517362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57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Verschil tussen de 2 plannetjes</a:t>
            </a:r>
            <a:r>
              <a:rPr lang="nl-BE" baseline="0" dirty="0" smtClean="0"/>
              <a:t> kort aanduiden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58E8-87ED-4E4B-A306-7E1B5517362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559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BBT – technisch</a:t>
            </a:r>
            <a:r>
              <a:rPr lang="nl-BE" baseline="0" dirty="0" smtClean="0"/>
              <a:t> en kostprijsmatig haalbaar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58E8-87ED-4E4B-A306-7E1B5517362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560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Tijd genoeg om na plaatsing HA-putjes nog werken uit te voeren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58E8-87ED-4E4B-A306-7E1B5517362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262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Brief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contactname</a:t>
            </a:r>
            <a:r>
              <a:rPr lang="nl-BE" baseline="0" dirty="0" smtClean="0"/>
              <a:t> – telefoon of e-mail burger -  afspraak maken – versturen documenten pas NA goedkeuring rioolbeheerder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58E8-87ED-4E4B-A306-7E1B55173622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12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oconsulting_af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5517232"/>
            <a:ext cx="8229600" cy="839118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051-1EBE-4E5D-A67C-578D120176CA}" type="datetimeFigureOut">
              <a:rPr lang="nl-BE" smtClean="0"/>
              <a:t>25/04/2016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FFD5-332C-4682-A85F-534331DCF7F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oconsulting_afb_zonder 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22647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051-1EBE-4E5D-A67C-578D120176CA}" type="datetimeFigureOut">
              <a:rPr lang="nl-BE" smtClean="0"/>
              <a:t>25/04/2016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FFD5-332C-4682-A85F-534331DCF7F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emplatePPT_2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10" descr="templatePPT_2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58522"/>
          <a:stretch/>
        </p:blipFill>
        <p:spPr>
          <a:xfrm>
            <a:off x="0" y="0"/>
            <a:ext cx="9144000" cy="21602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63688" y="1600200"/>
            <a:ext cx="6923112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051-1EBE-4E5D-A67C-578D120176CA}" type="datetimeFigureOut">
              <a:rPr lang="nl-BE" smtClean="0"/>
              <a:t>25/04/2016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FFD5-332C-4682-A85F-534331DCF7F1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63688" y="209742"/>
            <a:ext cx="6923112" cy="1108695"/>
          </a:xfrm>
        </p:spPr>
        <p:txBody>
          <a:bodyPr/>
          <a:lstStyle>
            <a:lvl1pPr>
              <a:defRPr i="1" u="sng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805264"/>
            <a:ext cx="2286000" cy="69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emplatePPT_2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10" descr="templatePPT_2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58522"/>
          <a:stretch/>
        </p:blipFill>
        <p:spPr>
          <a:xfrm>
            <a:off x="0" y="0"/>
            <a:ext cx="9144000" cy="2160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6982" y="209742"/>
            <a:ext cx="5719818" cy="1108695"/>
          </a:xfrm>
        </p:spPr>
        <p:txBody>
          <a:bodyPr/>
          <a:lstStyle>
            <a:lvl1pPr>
              <a:defRPr i="1" u="sng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63688" y="1600200"/>
            <a:ext cx="6923112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051-1EBE-4E5D-A67C-578D120176CA}" type="datetimeFigureOut">
              <a:rPr lang="nl-BE" smtClean="0"/>
              <a:t>25/04/2016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FFD5-332C-4682-A85F-534331DCF7F1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ekstvak 9"/>
          <p:cNvSpPr txBox="1"/>
          <p:nvPr userDrawn="1"/>
        </p:nvSpPr>
        <p:spPr>
          <a:xfrm>
            <a:off x="233917" y="260648"/>
            <a:ext cx="2585982" cy="91500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12" name="Tijdelijke aanduiding voor inhou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0069"/>
            <a:ext cx="2286000" cy="6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infrax_logo_PPP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291263"/>
            <a:ext cx="7985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09AA8C41-B071-4311-9DF7-EB8C10F31E96}" type="datetime1">
              <a:rPr lang="nl-NL" smtClean="0"/>
              <a:pPr>
                <a:defRPr/>
              </a:pPr>
              <a:t>25-4-2016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Infrax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588B-0F0D-4555-A10E-3352747990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4358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8051-1EBE-4E5D-A67C-578D120176CA}" type="datetimeFigureOut">
              <a:rPr lang="nl-BE" smtClean="0"/>
              <a:t>25/04/2016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FFD5-332C-4682-A85F-534331DCF7F1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nfrax.be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5830242"/>
            <a:ext cx="8229600" cy="839118"/>
          </a:xfrm>
        </p:spPr>
        <p:txBody>
          <a:bodyPr>
            <a:normAutofit/>
          </a:bodyPr>
          <a:lstStyle/>
          <a:p>
            <a:r>
              <a:rPr lang="nl-BE" sz="2800" b="1" dirty="0" smtClean="0">
                <a:solidFill>
                  <a:schemeClr val="bg1">
                    <a:lumMod val="50000"/>
                  </a:schemeClr>
                </a:solidFill>
              </a:rPr>
              <a:t>STUDIE- EN ONTWERPBUREAU</a:t>
            </a:r>
            <a:endParaRPr lang="nl-B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214282" y="2357430"/>
            <a:ext cx="3286148" cy="1285884"/>
            <a:chOff x="214282" y="2357430"/>
            <a:chExt cx="3286148" cy="1285884"/>
          </a:xfrm>
        </p:grpSpPr>
        <p:sp>
          <p:nvSpPr>
            <p:cNvPr id="4" name="Tekstvak 3"/>
            <p:cNvSpPr txBox="1"/>
            <p:nvPr/>
          </p:nvSpPr>
          <p:spPr>
            <a:xfrm>
              <a:off x="214282" y="2357430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LANDSCHAPSINRICHTING</a:t>
              </a:r>
              <a:endParaRPr lang="nl-BE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5" name="Rechte verbindingslijn 4"/>
            <p:cNvCxnSpPr/>
            <p:nvPr/>
          </p:nvCxnSpPr>
          <p:spPr>
            <a:xfrm>
              <a:off x="357158" y="2714444"/>
              <a:ext cx="2857520" cy="176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 rot="16200000" flipH="1">
              <a:off x="2893207" y="3036091"/>
              <a:ext cx="928694" cy="2857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6357950" y="1857364"/>
            <a:ext cx="2800858" cy="2214578"/>
            <a:chOff x="6357950" y="1857364"/>
            <a:chExt cx="2800858" cy="2214578"/>
          </a:xfrm>
        </p:grpSpPr>
        <p:sp>
          <p:nvSpPr>
            <p:cNvPr id="8" name="Tekstvak 7"/>
            <p:cNvSpPr txBox="1"/>
            <p:nvPr/>
          </p:nvSpPr>
          <p:spPr>
            <a:xfrm>
              <a:off x="6658478" y="1857364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RIOLERINGSCONCEPTEN</a:t>
              </a:r>
              <a:endParaRPr lang="nl-BE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9" name="Rechte verbindingslijn 8"/>
            <p:cNvCxnSpPr/>
            <p:nvPr/>
          </p:nvCxnSpPr>
          <p:spPr>
            <a:xfrm rot="5400000">
              <a:off x="5679289" y="2893215"/>
              <a:ext cx="1857388" cy="50006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6858016" y="2214554"/>
              <a:ext cx="214314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ep 10"/>
          <p:cNvGrpSpPr/>
          <p:nvPr/>
        </p:nvGrpSpPr>
        <p:grpSpPr>
          <a:xfrm>
            <a:off x="285720" y="5072074"/>
            <a:ext cx="3071834" cy="512208"/>
            <a:chOff x="285720" y="5072074"/>
            <a:chExt cx="3071834" cy="512208"/>
          </a:xfrm>
        </p:grpSpPr>
        <p:sp>
          <p:nvSpPr>
            <p:cNvPr id="12" name="Tekstvak 11"/>
            <p:cNvSpPr txBox="1"/>
            <p:nvPr/>
          </p:nvSpPr>
          <p:spPr>
            <a:xfrm>
              <a:off x="285720" y="5214950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KEURING RIOLERING</a:t>
              </a:r>
              <a:endParaRPr lang="nl-BE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13" name="Rechte verbindingslijn 12"/>
            <p:cNvCxnSpPr/>
            <p:nvPr/>
          </p:nvCxnSpPr>
          <p:spPr>
            <a:xfrm>
              <a:off x="428596" y="5572140"/>
              <a:ext cx="2428892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rot="5400000" flipH="1" flipV="1">
              <a:off x="2857488" y="5072074"/>
              <a:ext cx="500066" cy="50006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6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nl-BE" dirty="0" smtClean="0"/>
              <a:t>Ideaal NA plaatsing huisaansluitputjes</a:t>
            </a:r>
          </a:p>
          <a:p>
            <a:pPr lvl="1">
              <a:lnSpc>
                <a:spcPct val="150000"/>
              </a:lnSpc>
            </a:pPr>
            <a:r>
              <a:rPr lang="nl-BE" dirty="0" smtClean="0"/>
              <a:t>Volgens het plan ‘Ontworpen Toestand’;</a:t>
            </a:r>
          </a:p>
          <a:p>
            <a:pPr lvl="1">
              <a:lnSpc>
                <a:spcPct val="150000"/>
              </a:lnSpc>
            </a:pPr>
            <a:r>
              <a:rPr lang="nl-BE" dirty="0" smtClean="0"/>
              <a:t>Voor rekening van de burger;</a:t>
            </a:r>
          </a:p>
          <a:p>
            <a:pPr lvl="1">
              <a:lnSpc>
                <a:spcPct val="150000"/>
              </a:lnSpc>
            </a:pPr>
            <a:r>
              <a:rPr lang="nl-BE" dirty="0" smtClean="0"/>
              <a:t>Subsidies : na keuring privériolering !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dirty="0" smtClean="0"/>
              <a:t>Uitvoering afkoppelingswerken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6153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 sz="4000" i="1" u="sng" dirty="0" smtClean="0">
                <a:solidFill>
                  <a:schemeClr val="bg1">
                    <a:lumMod val="50000"/>
                  </a:schemeClr>
                </a:solidFill>
              </a:rPr>
              <a:t>RWG-premies 2016</a:t>
            </a:r>
            <a:endParaRPr lang="nl-NL" sz="40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nl-BE" altLang="nl-BE" sz="2600" dirty="0" smtClean="0">
                <a:solidFill>
                  <a:schemeClr val="bg1">
                    <a:lumMod val="50000"/>
                  </a:schemeClr>
                </a:solidFill>
              </a:rPr>
              <a:t>Rationeel Watergebruik</a:t>
            </a:r>
          </a:p>
          <a:p>
            <a:pPr eaLnBrk="1" hangingPunct="1"/>
            <a:endParaRPr lang="nl-BE" alt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nl-BE" altLang="nl-BE" sz="2600" dirty="0" smtClean="0">
                <a:solidFill>
                  <a:schemeClr val="bg1">
                    <a:lumMod val="50000"/>
                  </a:schemeClr>
                </a:solidFill>
              </a:rPr>
              <a:t>Subsidie voor </a:t>
            </a:r>
            <a:r>
              <a:rPr lang="nl-BE" altLang="nl-BE" sz="2600" dirty="0" err="1" smtClean="0">
                <a:solidFill>
                  <a:schemeClr val="bg1">
                    <a:lumMod val="50000"/>
                  </a:schemeClr>
                </a:solidFill>
              </a:rPr>
              <a:t>privé-woningen</a:t>
            </a:r>
            <a:endParaRPr lang="nl-BE" altLang="nl-BE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eaLnBrk="1" hangingPunct="1"/>
            <a:r>
              <a:rPr lang="nl-BE" altLang="nl-BE" sz="2600" dirty="0" smtClean="0">
                <a:solidFill>
                  <a:schemeClr val="bg1">
                    <a:lumMod val="50000"/>
                  </a:schemeClr>
                </a:solidFill>
              </a:rPr>
              <a:t>Gescheiden afvoer (enkel voor 	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nl-BE" altLang="nl-BE" sz="2600" dirty="0" smtClean="0">
                <a:solidFill>
                  <a:schemeClr val="bg1">
                    <a:lumMod val="50000"/>
                  </a:schemeClr>
                </a:solidFill>
              </a:rPr>
              <a:t>	woningen vóór 01-02-2005)</a:t>
            </a:r>
          </a:p>
          <a:p>
            <a:pPr lvl="2" eaLnBrk="1" hangingPunct="1"/>
            <a:r>
              <a:rPr lang="nl-BE" altLang="nl-BE" sz="2600" dirty="0" smtClean="0">
                <a:solidFill>
                  <a:schemeClr val="bg1">
                    <a:lumMod val="50000"/>
                  </a:schemeClr>
                </a:solidFill>
              </a:rPr>
              <a:t>Hemelwaterput (enkel voor 	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nl-BE" altLang="nl-BE" sz="2600" dirty="0" smtClean="0">
                <a:solidFill>
                  <a:schemeClr val="bg1">
                    <a:lumMod val="50000"/>
                  </a:schemeClr>
                </a:solidFill>
              </a:rPr>
              <a:t>	woningen vóór 07-09-1999)</a:t>
            </a:r>
          </a:p>
          <a:p>
            <a:pPr lvl="2" eaLnBrk="1" hangingPunct="1"/>
            <a:r>
              <a:rPr lang="nl-BE" altLang="nl-BE" sz="2600" dirty="0" smtClean="0">
                <a:solidFill>
                  <a:schemeClr val="bg1">
                    <a:lumMod val="50000"/>
                  </a:schemeClr>
                </a:solidFill>
              </a:rPr>
              <a:t>Infiltratie (enkel voor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nl-BE" altLang="nl-BE" sz="2600" dirty="0" smtClean="0">
                <a:solidFill>
                  <a:schemeClr val="bg1">
                    <a:lumMod val="50000"/>
                  </a:schemeClr>
                </a:solidFill>
              </a:rPr>
              <a:t>	woningen vóór 01-02-2005)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nl-BE" altLang="nl-BE" dirty="0" smtClean="0">
              <a:sym typeface="Wingdings" panose="05000000000000000000" pitchFamily="2" charset="2"/>
            </a:endParaRPr>
          </a:p>
          <a:p>
            <a:pPr lvl="2" eaLnBrk="1" hangingPunct="1">
              <a:buFont typeface="Wingdings" panose="05000000000000000000" pitchFamily="2" charset="2"/>
              <a:buChar char="è"/>
            </a:pPr>
            <a:r>
              <a:rPr lang="nl-BE" altLang="nl-BE" sz="2600" dirty="0" smtClean="0">
                <a:hlinkClick r:id="rId2"/>
              </a:rPr>
              <a:t>www.infrax.be</a:t>
            </a:r>
            <a:endParaRPr lang="nl-BE" altLang="nl-BE" sz="2600" dirty="0" smtClean="0"/>
          </a:p>
          <a:p>
            <a:pPr lvl="2" eaLnBrk="1" hangingPunct="1">
              <a:buFont typeface="Wingdings" panose="05000000000000000000" pitchFamily="2" charset="2"/>
              <a:buChar char="è"/>
            </a:pPr>
            <a:endParaRPr lang="nl-BE" altLang="nl-BE" sz="1800" dirty="0" smtClean="0"/>
          </a:p>
          <a:p>
            <a:pPr lvl="2" eaLnBrk="1" hangingPunct="1"/>
            <a:endParaRPr lang="nl-BE" altLang="nl-BE" dirty="0" smtClean="0"/>
          </a:p>
        </p:txBody>
      </p:sp>
      <p:pic>
        <p:nvPicPr>
          <p:cNvPr id="69636" name="Picture 4" descr="RationeelWaterGebruik_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886595" cy="409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01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nl-BE" sz="4000" i="1" u="sng" dirty="0" smtClean="0">
                <a:solidFill>
                  <a:schemeClr val="bg1">
                    <a:lumMod val="50000"/>
                  </a:schemeClr>
                </a:solidFill>
              </a:rPr>
              <a:t>Op welk subsidiebedrag heeft u recht voor uw gescheiden stelsel?</a:t>
            </a:r>
            <a:endParaRPr lang="nl-NL" sz="40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88900" indent="-88900">
              <a:buFont typeface="Wingdings" panose="05000000000000000000" pitchFamily="2" charset="2"/>
              <a:buNone/>
              <a:defRPr/>
            </a:pPr>
            <a:r>
              <a:rPr lang="nl-BE" sz="2200" dirty="0" smtClean="0"/>
              <a:t> </a:t>
            </a:r>
            <a:r>
              <a:rPr lang="nl-BE" sz="22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BE" sz="2200" dirty="0" err="1" smtClean="0">
                <a:solidFill>
                  <a:schemeClr val="bg1">
                    <a:lumMod val="50000"/>
                  </a:schemeClr>
                </a:solidFill>
              </a:rPr>
              <a:t>Infrax</a:t>
            </a:r>
            <a:r>
              <a:rPr lang="nl-BE" sz="2200" dirty="0" smtClean="0">
                <a:solidFill>
                  <a:schemeClr val="bg1">
                    <a:lumMod val="50000"/>
                  </a:schemeClr>
                </a:solidFill>
              </a:rPr>
              <a:t> subsidie bedraagt maximum €400 en bestaat uit 2 delen:</a:t>
            </a:r>
          </a:p>
          <a:p>
            <a:pPr>
              <a:defRPr/>
            </a:pPr>
            <a:r>
              <a:rPr lang="nl-BE" sz="2000" dirty="0" smtClean="0">
                <a:solidFill>
                  <a:schemeClr val="bg1">
                    <a:lumMod val="50000"/>
                  </a:schemeClr>
                </a:solidFill>
              </a:rPr>
              <a:t>Er wordt een forfaitair bedrag van €200 betaald voor de aanleg van een gescheiden afvoer van huishoudelijk afvalwater en niet-verontreinigd hemelwater. Dit forfaitair bedrag wordt enkel uitbetaald bij voorlegging van minimum één betalingsbewijs.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nl-BE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BE" sz="2000" dirty="0" smtClean="0">
                <a:solidFill>
                  <a:schemeClr val="bg1">
                    <a:lumMod val="50000"/>
                  </a:schemeClr>
                </a:solidFill>
              </a:rPr>
              <a:t>Er wordt bijkomend een subsidie betaald van maximum €200 voor de kosten. Dit met een maximum van 50% van de bewezen kosten via facturen.</a:t>
            </a:r>
          </a:p>
          <a:p>
            <a:pPr lvl="1">
              <a:defRPr/>
            </a:pPr>
            <a:endParaRPr lang="nl-B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nl-BE" sz="2000" dirty="0" smtClean="0">
                <a:solidFill>
                  <a:schemeClr val="bg1">
                    <a:lumMod val="50000"/>
                  </a:schemeClr>
                </a:solidFill>
              </a:rPr>
              <a:t>Beschermde klanten: + 20% 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nl-BE" sz="105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lvl="1" indent="-742950">
              <a:buFont typeface="Wingdings" panose="05000000000000000000" pitchFamily="2" charset="2"/>
              <a:buNone/>
              <a:defRPr/>
            </a:pPr>
            <a:r>
              <a:rPr lang="nl-BE" sz="2200" dirty="0" smtClean="0">
                <a:solidFill>
                  <a:srgbClr val="FF0000"/>
                </a:solidFill>
                <a:ea typeface="+mn-ea"/>
                <a:cs typeface="+mn-cs"/>
              </a:rPr>
              <a:t>De gemeentelijke subsidie bedraagt maximum €…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405558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z="4000" i="1" u="sng" dirty="0" smtClean="0">
                <a:solidFill>
                  <a:schemeClr val="bg1">
                    <a:lumMod val="50000"/>
                  </a:schemeClr>
                </a:solidFill>
              </a:rPr>
              <a:t>Procedure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BE" sz="2200" dirty="0" smtClean="0">
                <a:solidFill>
                  <a:schemeClr val="bg1">
                    <a:lumMod val="50000"/>
                  </a:schemeClr>
                </a:solidFill>
              </a:rPr>
              <a:t>Na uitvoering van de keuring </a:t>
            </a:r>
            <a:r>
              <a:rPr lang="nl-NL" altLang="nl-BE" sz="1600" dirty="0" smtClean="0">
                <a:solidFill>
                  <a:schemeClr val="bg1">
                    <a:lumMod val="50000"/>
                  </a:schemeClr>
                </a:solidFill>
              </a:rPr>
              <a:t>(*) </a:t>
            </a:r>
            <a:r>
              <a:rPr lang="nl-NL" altLang="nl-BE" sz="2200" dirty="0" smtClean="0">
                <a:solidFill>
                  <a:schemeClr val="bg1">
                    <a:lumMod val="50000"/>
                  </a:schemeClr>
                </a:solidFill>
              </a:rPr>
              <a:t>van de privéwaterafvoer vult de afkoppelingsdeskundige het subsidieaanvraagformulier met u in en bezorgt dit aan </a:t>
            </a:r>
            <a:r>
              <a:rPr lang="nl-NL" altLang="nl-BE" sz="2200" dirty="0" err="1" smtClean="0">
                <a:solidFill>
                  <a:schemeClr val="bg1">
                    <a:lumMod val="50000"/>
                  </a:schemeClr>
                </a:solidFill>
              </a:rPr>
              <a:t>Infrax</a:t>
            </a:r>
            <a:endParaRPr lang="nl-NL" altLang="nl-B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nl-BE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NL" altLang="nl-BE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altLang="nl-BE" sz="1600" dirty="0" smtClean="0">
                <a:solidFill>
                  <a:schemeClr val="bg1">
                    <a:lumMod val="50000"/>
                  </a:schemeClr>
                </a:solidFill>
              </a:rPr>
              <a:t>(*) enkel geldig indien de eerste ingebruikname van de lozing vóór 1 juli 2011 was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397375"/>
            <a:ext cx="83296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1" hangingPunct="1">
              <a:defRPr/>
            </a:pPr>
            <a:r>
              <a:rPr lang="nl-BE" sz="2400" b="1" kern="0" dirty="0">
                <a:solidFill>
                  <a:srgbClr val="BFB8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Wie komt in aanmerking voor een premie gescheiden stelsel?</a:t>
            </a:r>
            <a:endParaRPr lang="nl-NL" sz="2400" b="1" kern="0" dirty="0">
              <a:solidFill>
                <a:srgbClr val="BFB8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595813"/>
            <a:ext cx="832961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500" indent="-190500" eaLnBrk="1" hangingPunct="1">
              <a:spcBef>
                <a:spcPct val="20000"/>
              </a:spcBef>
              <a:buClr>
                <a:srgbClr val="BFB80A"/>
              </a:buClr>
              <a:buFont typeface="Wingdings" pitchFamily="2" charset="2"/>
              <a:buNone/>
              <a:defRPr/>
            </a:pPr>
            <a:endParaRPr lang="nl-BE" sz="2400" kern="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BFB80A"/>
              </a:buClr>
              <a:defRPr/>
            </a:pPr>
            <a:r>
              <a:rPr lang="nl-BE" sz="22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Bij woningen </a:t>
            </a:r>
            <a:r>
              <a:rPr lang="nl-B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(*)</a:t>
            </a:r>
            <a:r>
              <a:rPr lang="nl-BE" sz="22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die afkoppelingswerken voor 100% realiseren </a:t>
            </a:r>
          </a:p>
          <a:p>
            <a:pPr marL="190500" indent="-190500" eaLnBrk="1" hangingPunct="1">
              <a:spcBef>
                <a:spcPct val="20000"/>
              </a:spcBef>
              <a:buClr>
                <a:srgbClr val="BFB80A"/>
              </a:buClr>
              <a:buFont typeface="Wingdings" pitchFamily="2" charset="2"/>
              <a:buChar char="§"/>
              <a:defRPr/>
            </a:pPr>
            <a:endParaRPr lang="nl-BE" sz="24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190500" indent="-190500" eaLnBrk="1" hangingPunct="1">
              <a:spcBef>
                <a:spcPct val="20000"/>
              </a:spcBef>
              <a:buClr>
                <a:srgbClr val="BFB80A"/>
              </a:buClr>
              <a:defRPr/>
            </a:pPr>
            <a:r>
              <a:rPr lang="nl-BE" sz="16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(*)</a:t>
            </a:r>
            <a:r>
              <a:rPr lang="nl-BE" sz="1600" dirty="0">
                <a:solidFill>
                  <a:schemeClr val="bg1">
                    <a:lumMod val="50000"/>
                  </a:schemeClr>
                </a:solidFill>
              </a:rPr>
              <a:t> met een bouwvergunning vóór 1 februari 2005</a:t>
            </a:r>
            <a:endParaRPr lang="en-US" sz="16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190500" indent="-190500" eaLnBrk="1" hangingPunct="1">
              <a:spcBef>
                <a:spcPct val="20000"/>
              </a:spcBef>
              <a:buClr>
                <a:srgbClr val="BFB80A"/>
              </a:buClr>
              <a:buFont typeface="Wingdings" pitchFamily="2" charset="2"/>
              <a:buChar char="§"/>
              <a:defRPr/>
            </a:pPr>
            <a:endParaRPr lang="nl-NL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79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sz="4000" i="1" u="sng" dirty="0" smtClean="0">
                <a:solidFill>
                  <a:schemeClr val="bg1">
                    <a:lumMod val="50000"/>
                  </a:schemeClr>
                </a:solidFill>
              </a:rPr>
              <a:t>Procedure</a:t>
            </a:r>
            <a:endParaRPr lang="nl-BE" sz="40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nl-BE" sz="2200" dirty="0" smtClean="0">
                <a:solidFill>
                  <a:schemeClr val="bg1">
                    <a:lumMod val="50000"/>
                  </a:schemeClr>
                </a:solidFill>
              </a:rPr>
              <a:t>Wat indien er niet wordt afgekoppeld? </a:t>
            </a:r>
            <a:br>
              <a:rPr lang="nl-BE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2800" b="1" dirty="0" smtClean="0">
                <a:solidFill>
                  <a:srgbClr val="BFB8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nl-BE" sz="2200" dirty="0" smtClean="0">
                <a:solidFill>
                  <a:srgbClr val="FF0000"/>
                </a:solidFill>
                <a:sym typeface="Wingdings" pitchFamily="2" charset="2"/>
              </a:rPr>
              <a:t>milieuovertreding (Vlarem II)!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BE" sz="2200" dirty="0" smtClean="0"/>
          </a:p>
          <a:p>
            <a:pPr>
              <a:defRPr/>
            </a:pPr>
            <a:r>
              <a:rPr lang="nl-BE" sz="2200" dirty="0" smtClean="0">
                <a:solidFill>
                  <a:schemeClr val="bg1">
                    <a:lumMod val="50000"/>
                  </a:schemeClr>
                </a:solidFill>
              </a:rPr>
              <a:t>Mogelijke gevolgen:</a:t>
            </a:r>
          </a:p>
          <a:p>
            <a:pPr lvl="1">
              <a:defRPr/>
            </a:pPr>
            <a:r>
              <a:rPr lang="nl-BE" sz="2200" dirty="0" smtClean="0">
                <a:solidFill>
                  <a:srgbClr val="FF0000"/>
                </a:solidFill>
              </a:rPr>
              <a:t>Schade aan netten:</a:t>
            </a:r>
          </a:p>
          <a:p>
            <a:pPr lvl="2">
              <a:defRPr/>
            </a:pPr>
            <a:r>
              <a:rPr lang="nl-BE" sz="2000" dirty="0" smtClean="0">
                <a:solidFill>
                  <a:srgbClr val="FF0000"/>
                </a:solidFill>
              </a:rPr>
              <a:t>Vervuiling regenwaterstelsel</a:t>
            </a:r>
          </a:p>
          <a:p>
            <a:pPr lvl="2">
              <a:defRPr/>
            </a:pPr>
            <a:r>
              <a:rPr lang="nl-BE" sz="2000" dirty="0" smtClean="0">
                <a:solidFill>
                  <a:srgbClr val="FF0000"/>
                </a:solidFill>
              </a:rPr>
              <a:t>Wateroverlast op </a:t>
            </a:r>
            <a:r>
              <a:rPr lang="nl-BE" sz="2000" dirty="0" err="1" smtClean="0">
                <a:solidFill>
                  <a:srgbClr val="FF0000"/>
                </a:solidFill>
              </a:rPr>
              <a:t>vuilwaterstelsel</a:t>
            </a:r>
            <a:endParaRPr lang="nl-BE" sz="2000" dirty="0" smtClean="0">
              <a:solidFill>
                <a:srgbClr val="FF0000"/>
              </a:solidFill>
            </a:endParaRPr>
          </a:p>
          <a:p>
            <a:pPr lvl="2">
              <a:defRPr/>
            </a:pPr>
            <a:endParaRPr lang="nl-BE" dirty="0" smtClean="0"/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nl-BE" sz="24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Iedereen afkoppelen!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nl-BE" sz="24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Recht op premie vervalt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nl-BE" sz="24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Tweede keuring ten laste van eigenaar</a:t>
            </a:r>
            <a:endParaRPr lang="nl-B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4097222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i="1" u="sng" dirty="0" smtClean="0">
                <a:solidFill>
                  <a:schemeClr val="bg1">
                    <a:lumMod val="50000"/>
                  </a:schemeClr>
                </a:solidFill>
              </a:rPr>
              <a:t>Subsidie hemelwaterput </a:t>
            </a:r>
            <a:br>
              <a:rPr lang="nl-BE" i="1" u="sng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i="1" u="sng" dirty="0" smtClean="0">
                <a:solidFill>
                  <a:schemeClr val="bg1">
                    <a:lumMod val="50000"/>
                  </a:schemeClr>
                </a:solidFill>
              </a:rPr>
              <a:t>met pompinstallatie</a:t>
            </a:r>
            <a:endParaRPr lang="nl-NL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30596" y="2204864"/>
            <a:ext cx="8229600" cy="4525963"/>
          </a:xfrm>
        </p:spPr>
        <p:txBody>
          <a:bodyPr/>
          <a:lstStyle/>
          <a:p>
            <a:pPr eaLnBrk="1" hangingPunct="1"/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Hemelwaterput plaatsen met </a:t>
            </a:r>
          </a:p>
          <a:p>
            <a:pPr marL="355600" indent="0" eaLnBrk="1" hangingPunct="1">
              <a:buNone/>
            </a:pPr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pompinstallatie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l-BE" alt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Minstens 1 toilet of 1 wasmachine </a:t>
            </a:r>
            <a:endParaRPr lang="nl-BE" altLang="nl-B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     dient </a:t>
            </a:r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aangesloten te worden</a:t>
            </a:r>
            <a:endParaRPr lang="nl-NL" altLang="nl-B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nl-BE" alt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Premie te bekomen volgens het reglement dat op dat moment van toepassing is (momenteel bedraagt dit €250)</a:t>
            </a:r>
          </a:p>
          <a:p>
            <a:pPr eaLnBrk="1" hangingPunct="1"/>
            <a:endParaRPr lang="nl-BE" alt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nl-BE" altLang="nl-BE" dirty="0" smtClean="0"/>
          </a:p>
          <a:p>
            <a:pPr eaLnBrk="1" hangingPunct="1"/>
            <a:endParaRPr lang="nl-BE" altLang="nl-BE" dirty="0" smtClean="0"/>
          </a:p>
          <a:p>
            <a:pPr eaLnBrk="1" hangingPunct="1"/>
            <a:endParaRPr lang="nl-NL" altLang="nl-BE" b="1" dirty="0" smtClean="0"/>
          </a:p>
        </p:txBody>
      </p:sp>
      <p:pic>
        <p:nvPicPr>
          <p:cNvPr id="5" name="Picture 4" descr="hemelwaterput_R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3034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429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 sz="4000" i="1" u="sng" dirty="0" smtClean="0">
                <a:solidFill>
                  <a:schemeClr val="bg1">
                    <a:lumMod val="50000"/>
                  </a:schemeClr>
                </a:solidFill>
              </a:rPr>
              <a:t>Gemiddeld waterverbruik</a:t>
            </a:r>
            <a:endParaRPr lang="nl-NL" sz="40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0064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67719"/>
              </p:ext>
            </p:extLst>
          </p:nvPr>
        </p:nvGraphicFramePr>
        <p:xfrm>
          <a:off x="457200" y="1808163"/>
          <a:ext cx="8229600" cy="4691065"/>
        </p:xfrm>
        <a:graphic>
          <a:graphicData uri="http://schemas.openxmlformats.org/drawingml/2006/table">
            <a:tbl>
              <a:tblPr/>
              <a:tblGrid>
                <a:gridCol w="2743200"/>
                <a:gridCol w="2909656"/>
                <a:gridCol w="2576744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Bestemming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87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Liter/dag/persoon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87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870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WC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Was (kleding)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Tuin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Schoonmaak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Bad/douche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44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Afwas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Drinken en koken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Totaal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FB8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8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1C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25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i="1" u="sng" dirty="0" smtClean="0">
                <a:solidFill>
                  <a:schemeClr val="bg1">
                    <a:lumMod val="50000"/>
                  </a:schemeClr>
                </a:solidFill>
              </a:rPr>
              <a:t>Subsidie infiltratie van hemelwater ter plaatse</a:t>
            </a:r>
            <a:endParaRPr lang="nl-NL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1700808"/>
            <a:ext cx="8229600" cy="4525963"/>
          </a:xfrm>
        </p:spPr>
        <p:txBody>
          <a:bodyPr/>
          <a:lstStyle/>
          <a:p>
            <a:pPr eaLnBrk="1" hangingPunct="1"/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Plaatsen van een </a:t>
            </a:r>
          </a:p>
          <a:p>
            <a:pPr marL="355600" indent="0" eaLnBrk="1" hangingPunct="1">
              <a:buNone/>
            </a:pPr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infiltratiesysteem</a:t>
            </a:r>
          </a:p>
          <a:p>
            <a:pPr marL="0" indent="0" eaLnBrk="1" hangingPunct="1">
              <a:buNone/>
            </a:pPr>
            <a:endParaRPr lang="nl-BE" alt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nl-BE" altLang="nl-BE" b="1" dirty="0" smtClean="0"/>
          </a:p>
          <a:p>
            <a:pPr eaLnBrk="1" hangingPunct="1"/>
            <a:endParaRPr lang="nl-NL" altLang="nl-BE" b="1" dirty="0" smtClean="0"/>
          </a:p>
        </p:txBody>
      </p:sp>
      <p:pic>
        <p:nvPicPr>
          <p:cNvPr id="2829316" name="Picture 4" descr="infiltratie_R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33845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4" descr="infiltrati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67136"/>
            <a:ext cx="321468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9" descr="infiltratie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16835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60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2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BE" i="1" u="sng" dirty="0" smtClean="0">
                <a:solidFill>
                  <a:schemeClr val="bg1">
                    <a:lumMod val="50000"/>
                  </a:schemeClr>
                </a:solidFill>
              </a:rPr>
              <a:t>Subsidie infiltratie van hemelwater ter plaatse</a:t>
            </a:r>
            <a:endParaRPr lang="nl-NL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Premie te bekomen volgens het reglement dat op dat moment van toepassing is (momenteel bedraagt deze €250)</a:t>
            </a:r>
          </a:p>
          <a:p>
            <a:endParaRPr lang="nl-BE" alt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altLang="nl-BE" sz="2400" dirty="0" smtClean="0">
                <a:solidFill>
                  <a:schemeClr val="bg1">
                    <a:lumMod val="50000"/>
                  </a:schemeClr>
                </a:solidFill>
              </a:rPr>
              <a:t>Niet voor woningen met een bouwvergunning na 1 februari 2005</a:t>
            </a:r>
            <a:endParaRPr lang="nl-NL" altLang="nl-B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85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63688" y="1556792"/>
            <a:ext cx="6923112" cy="4525963"/>
          </a:xfrm>
        </p:spPr>
        <p:txBody>
          <a:bodyPr>
            <a:normAutofit/>
          </a:bodyPr>
          <a:lstStyle/>
          <a:p>
            <a:pPr lvl="1"/>
            <a:r>
              <a:rPr lang="nl-BE" dirty="0" smtClean="0"/>
              <a:t>Derde keurder van </a:t>
            </a:r>
            <a:r>
              <a:rPr lang="nl-BE" dirty="0" err="1" smtClean="0"/>
              <a:t>Coconsulting</a:t>
            </a:r>
            <a:r>
              <a:rPr lang="nl-BE" dirty="0" smtClean="0"/>
              <a:t> </a:t>
            </a:r>
            <a:r>
              <a:rPr lang="nl-BE" dirty="0" smtClean="0"/>
              <a:t>;</a:t>
            </a:r>
          </a:p>
          <a:p>
            <a:pPr lvl="1"/>
            <a:r>
              <a:rPr lang="nl-BE" dirty="0" smtClean="0"/>
              <a:t>Uitvoering </a:t>
            </a:r>
            <a:r>
              <a:rPr lang="nl-BE" dirty="0" smtClean="0"/>
              <a:t>volgens de regels van de kunst;</a:t>
            </a:r>
          </a:p>
          <a:p>
            <a:pPr lvl="1"/>
            <a:r>
              <a:rPr lang="nl-BE" dirty="0" smtClean="0"/>
              <a:t>Verplichte scheiding; aansluitplicht DWA;</a:t>
            </a:r>
            <a:endParaRPr lang="nl-BE" dirty="0" smtClean="0"/>
          </a:p>
          <a:p>
            <a:pPr lvl="1"/>
            <a:r>
              <a:rPr lang="nl-BE" dirty="0" smtClean="0"/>
              <a:t>Opmaak as-</a:t>
            </a:r>
            <a:r>
              <a:rPr lang="nl-BE" dirty="0" err="1" smtClean="0"/>
              <a:t>builtplan</a:t>
            </a:r>
            <a:r>
              <a:rPr lang="nl-BE" dirty="0" smtClean="0"/>
              <a:t> &amp; keuringsverslag</a:t>
            </a:r>
          </a:p>
          <a:p>
            <a:pPr lvl="1"/>
            <a:r>
              <a:rPr lang="nl-BE" dirty="0" smtClean="0"/>
              <a:t>Vanaf </a:t>
            </a:r>
            <a:r>
              <a:rPr lang="nl-BE" dirty="0" smtClean="0"/>
              <a:t>einde hoofdwerk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Keuring riolering na uitvoering afkoppelingswerken</a:t>
            </a:r>
            <a:endParaRPr lang="nl-BE" sz="3200" dirty="0"/>
          </a:p>
        </p:txBody>
      </p:sp>
      <p:pic>
        <p:nvPicPr>
          <p:cNvPr id="5122" name="Picture 2" descr="http://img.goudengids.be/mysite/media/16/18/78/41f1ff73-96a7-4219-91a5-71403e2aa5a0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1" b="12595"/>
          <a:stretch/>
        </p:blipFill>
        <p:spPr bwMode="auto">
          <a:xfrm>
            <a:off x="2195736" y="4293096"/>
            <a:ext cx="4092393" cy="225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stempel goedgekeurd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6135"/>
            <a:ext cx="31623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 smtClean="0">
                <a:solidFill>
                  <a:schemeClr val="bg1">
                    <a:lumMod val="50000"/>
                  </a:schemeClr>
                </a:solidFill>
              </a:rPr>
              <a:t>Bewoners </a:t>
            </a:r>
            <a:r>
              <a:rPr lang="nl-BE" sz="2400" u="sng" dirty="0" smtClean="0">
                <a:solidFill>
                  <a:schemeClr val="bg1">
                    <a:lumMod val="50000"/>
                  </a:schemeClr>
                </a:solidFill>
              </a:rPr>
              <a:t>kosteloos</a:t>
            </a:r>
            <a:r>
              <a:rPr lang="nl-BE" sz="2400" dirty="0" smtClean="0">
                <a:solidFill>
                  <a:schemeClr val="bg1">
                    <a:lumMod val="50000"/>
                  </a:schemeClr>
                </a:solidFill>
              </a:rPr>
              <a:t> adviseren en helpen om de privériolering correct af te koppelen.</a:t>
            </a:r>
          </a:p>
          <a:p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Technisch</a:t>
            </a:r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Reglementair 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i="1" u="sng" dirty="0">
                <a:solidFill>
                  <a:schemeClr val="bg1">
                    <a:lumMod val="50000"/>
                  </a:schemeClr>
                </a:solidFill>
              </a:rPr>
              <a:t>Onze taak in dit project ?</a:t>
            </a:r>
          </a:p>
        </p:txBody>
      </p:sp>
    </p:spTree>
    <p:extLst>
      <p:ext uri="{BB962C8B-B14F-4D97-AF65-F5344CB8AC3E}">
        <p14:creationId xmlns:p14="http://schemas.microsoft.com/office/powerpoint/2010/main" val="5170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 de praktijk ?</a:t>
            </a:r>
            <a:endParaRPr lang="nl-BE" sz="4000" dirty="0"/>
          </a:p>
        </p:txBody>
      </p:sp>
      <p:sp>
        <p:nvSpPr>
          <p:cNvPr id="4" name="AutoShape 2" descr="Afbeeldingsresultaat voor bri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1963677" y="1196752"/>
            <a:ext cx="6856795" cy="4362022"/>
            <a:chOff x="1897796" y="1367274"/>
            <a:chExt cx="6856795" cy="4362022"/>
          </a:xfrm>
        </p:grpSpPr>
        <p:pic>
          <p:nvPicPr>
            <p:cNvPr id="4100" name="Picture 4" descr="https://pixabay.com/static/uploads/photo/2012/04/01/17/39/envelope-23692_960_72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796" y="1367274"/>
              <a:ext cx="1018020" cy="653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s://image.freepik.com/iconen-gratis/telefoon-silhouet-met-tekstballon_318-4817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852936"/>
              <a:ext cx="971412" cy="97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s://www.domain.build/resources/build/img/email-forward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244" y="2564905"/>
              <a:ext cx="1290972" cy="1506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http://i.istockimg.com/file_thumbview_approve/53628396/5/stock-illustration-53628396-calendar-icon-with-day-marking-on-white-background.jp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407" y="4437111"/>
              <a:ext cx="1292184" cy="129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Gebogen verbindingslijn 8"/>
            <p:cNvCxnSpPr/>
            <p:nvPr/>
          </p:nvCxnSpPr>
          <p:spPr>
            <a:xfrm>
              <a:off x="3131840" y="1693889"/>
              <a:ext cx="1728192" cy="871016"/>
            </a:xfrm>
            <a:prstGeom prst="bentConnector3">
              <a:avLst>
                <a:gd name="adj1" fmla="val 100421"/>
              </a:avLst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bogen verbindingslijn 14"/>
            <p:cNvCxnSpPr/>
            <p:nvPr/>
          </p:nvCxnSpPr>
          <p:spPr>
            <a:xfrm>
              <a:off x="4860032" y="4077072"/>
              <a:ext cx="2520280" cy="862115"/>
            </a:xfrm>
            <a:prstGeom prst="bentConnector3">
              <a:avLst>
                <a:gd name="adj1" fmla="val 486"/>
              </a:avLst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13"/>
            <p:cNvSpPr txBox="1"/>
            <p:nvPr/>
          </p:nvSpPr>
          <p:spPr>
            <a:xfrm>
              <a:off x="4663552" y="3133306"/>
              <a:ext cx="617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bg1">
                      <a:lumMod val="50000"/>
                    </a:schemeClr>
                  </a:solidFill>
                </a:rPr>
                <a:t>OF</a:t>
              </a:r>
              <a:endParaRPr lang="nl-B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3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Bedankt voor uw aandacht 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31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/>
              <a:t>			</a:t>
            </a:r>
            <a:r>
              <a:rPr lang="nl-BE" sz="2000" dirty="0" smtClean="0"/>
              <a:t>	</a:t>
            </a:r>
            <a:r>
              <a:rPr lang="nl-BE" sz="2000" u="sng" dirty="0" smtClean="0"/>
              <a:t>Gemengde riolering</a:t>
            </a:r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 smtClean="0"/>
              <a:t>				</a:t>
            </a:r>
            <a:r>
              <a:rPr lang="nl-BE" sz="2000" u="sng" dirty="0" smtClean="0"/>
              <a:t>Gescheiden riolering</a:t>
            </a:r>
            <a:r>
              <a:rPr lang="nl-BE" sz="2000" dirty="0" smtClean="0"/>
              <a:t>:</a:t>
            </a:r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			Vuilwaterafvoer of DWA</a:t>
            </a:r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 smtClean="0"/>
              <a:t>			Regenwaterafvoer of RWA</a:t>
            </a:r>
            <a:endParaRPr lang="nl-BE" sz="2000" dirty="0"/>
          </a:p>
        </p:txBody>
      </p:sp>
      <p:pic>
        <p:nvPicPr>
          <p:cNvPr id="1028" name="Picture 4" descr="http://seico.be/onewebstatic/e1722f6f25-dwa-vwa-wesselingkunststoff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"/>
          <a:stretch/>
        </p:blipFill>
        <p:spPr bwMode="auto">
          <a:xfrm>
            <a:off x="2095198" y="4293096"/>
            <a:ext cx="4060978" cy="22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is scheiding van riolering?</a:t>
            </a:r>
            <a:endParaRPr lang="nl-BE" dirty="0"/>
          </a:p>
        </p:txBody>
      </p:sp>
      <p:grpSp>
        <p:nvGrpSpPr>
          <p:cNvPr id="12" name="Groep 11"/>
          <p:cNvGrpSpPr/>
          <p:nvPr/>
        </p:nvGrpSpPr>
        <p:grpSpPr>
          <a:xfrm>
            <a:off x="2095198" y="1680265"/>
            <a:ext cx="3024336" cy="2042386"/>
            <a:chOff x="2095198" y="1680265"/>
            <a:chExt cx="3024336" cy="2042386"/>
          </a:xfrm>
        </p:grpSpPr>
        <p:sp>
          <p:nvSpPr>
            <p:cNvPr id="7" name="Rechthoek 6"/>
            <p:cNvSpPr/>
            <p:nvPr/>
          </p:nvSpPr>
          <p:spPr>
            <a:xfrm>
              <a:off x="2095198" y="3163695"/>
              <a:ext cx="3024336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FF0000"/>
                </a:solidFill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2095198" y="3506627"/>
              <a:ext cx="3024336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0" name="Rechte verbindingslijn met pijl 9"/>
            <p:cNvCxnSpPr/>
            <p:nvPr/>
          </p:nvCxnSpPr>
          <p:spPr>
            <a:xfrm>
              <a:off x="3607366" y="2132856"/>
              <a:ext cx="0" cy="79208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hthoek 5"/>
            <p:cNvSpPr/>
            <p:nvPr/>
          </p:nvSpPr>
          <p:spPr>
            <a:xfrm>
              <a:off x="2095198" y="1680265"/>
              <a:ext cx="302433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9266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is scheiding van riolering?</a:t>
            </a:r>
            <a:endParaRPr lang="nl-BE" dirty="0"/>
          </a:p>
        </p:txBody>
      </p:sp>
      <p:pic>
        <p:nvPicPr>
          <p:cNvPr id="3076" name="Picture 4" descr="http://www.oirschot.nl/plaat.php?fileid=83518&amp;f=8c370abdb924531611516989e9c1e844c51c3c173ae35a9a52d6533cf8da93e9d97b51b3dc5d002ea4f33260ad110207071b928c89678d2c7fdc2d791f64859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r="2865" b="8621"/>
          <a:stretch/>
        </p:blipFill>
        <p:spPr bwMode="auto">
          <a:xfrm>
            <a:off x="1763688" y="1412776"/>
            <a:ext cx="6923112" cy="39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smtClean="0"/>
              <a:t>huisaansluitputjes</a:t>
            </a:r>
            <a:endParaRPr lang="nl-BE" dirty="0"/>
          </a:p>
        </p:txBody>
      </p:sp>
      <p:pic>
        <p:nvPicPr>
          <p:cNvPr id="2050" name="Picture 2" descr="http://img.goudengids.be/mysite/media/16/18/78/be184f19-62f9-4735-ad71-da557d2cc988_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38588" r="26679" b="4318"/>
          <a:stretch/>
        </p:blipFill>
        <p:spPr bwMode="auto">
          <a:xfrm>
            <a:off x="3955264" y="3140968"/>
            <a:ext cx="47315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TS5C8NmkLph4y27sV7NiU4pjoRRItPkxa1pfFTjT-jRlcVw4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09845"/>
            <a:ext cx="473320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Onze werkwijze ?</a:t>
            </a:r>
            <a:endParaRPr lang="nl-BE" sz="4000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sz="2400" dirty="0" smtClean="0"/>
              <a:t>Bezoek aan huis/bedrijf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</p:txBody>
      </p:sp>
      <p:grpSp>
        <p:nvGrpSpPr>
          <p:cNvPr id="17" name="Groep 16"/>
          <p:cNvGrpSpPr/>
          <p:nvPr/>
        </p:nvGrpSpPr>
        <p:grpSpPr>
          <a:xfrm>
            <a:off x="2015716" y="2636912"/>
            <a:ext cx="3384376" cy="1983125"/>
            <a:chOff x="2015716" y="2636912"/>
            <a:chExt cx="3384376" cy="1983125"/>
          </a:xfrm>
        </p:grpSpPr>
        <p:cxnSp>
          <p:nvCxnSpPr>
            <p:cNvPr id="7" name="Rechte verbindingslijn met pijl 6"/>
            <p:cNvCxnSpPr/>
            <p:nvPr/>
          </p:nvCxnSpPr>
          <p:spPr>
            <a:xfrm flipH="1">
              <a:off x="3281028" y="2636912"/>
              <a:ext cx="1944216" cy="10801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13"/>
            <p:cNvSpPr txBox="1"/>
            <p:nvPr/>
          </p:nvSpPr>
          <p:spPr>
            <a:xfrm>
              <a:off x="2015716" y="3789040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>
                  <a:solidFill>
                    <a:schemeClr val="bg1">
                      <a:lumMod val="50000"/>
                    </a:schemeClr>
                  </a:solidFill>
                </a:rPr>
                <a:t>Bestaande </a:t>
              </a:r>
              <a:r>
                <a:rPr lang="nl-BE" sz="2400" dirty="0" smtClean="0">
                  <a:solidFill>
                    <a:schemeClr val="bg1">
                      <a:lumMod val="50000"/>
                    </a:schemeClr>
                  </a:solidFill>
                </a:rPr>
                <a:t>toestand</a:t>
              </a:r>
            </a:p>
            <a:p>
              <a:r>
                <a:rPr lang="nl-BE" sz="2400" dirty="0" smtClean="0">
                  <a:solidFill>
                    <a:schemeClr val="bg1">
                      <a:lumMod val="50000"/>
                    </a:schemeClr>
                  </a:solidFill>
                </a:rPr>
                <a:t>(BT of </a:t>
              </a:r>
              <a:r>
                <a:rPr lang="nl-BE" sz="2400" dirty="0">
                  <a:solidFill>
                    <a:schemeClr val="bg1">
                      <a:lumMod val="50000"/>
                    </a:schemeClr>
                  </a:solidFill>
                </a:rPr>
                <a:t>inventarisatie)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5225244" y="2636912"/>
            <a:ext cx="4099284" cy="2016224"/>
            <a:chOff x="5225244" y="2636912"/>
            <a:chExt cx="4099284" cy="2016224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5225244" y="2636912"/>
              <a:ext cx="1944216" cy="10801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/>
            <p:cNvSpPr txBox="1"/>
            <p:nvPr/>
          </p:nvSpPr>
          <p:spPr>
            <a:xfrm>
              <a:off x="5940152" y="3637473"/>
              <a:ext cx="33843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BE" sz="2400" dirty="0">
                  <a:solidFill>
                    <a:schemeClr val="bg1">
                      <a:lumMod val="50000"/>
                    </a:schemeClr>
                  </a:solidFill>
                </a:rPr>
                <a:t>Ontworpen toestand</a:t>
              </a:r>
            </a:p>
            <a:p>
              <a:r>
                <a:rPr lang="nl-BE" sz="2400" dirty="0" smtClean="0">
                  <a:solidFill>
                    <a:schemeClr val="bg1">
                      <a:lumMod val="50000"/>
                    </a:schemeClr>
                  </a:solidFill>
                </a:rPr>
                <a:t>(OT of </a:t>
              </a:r>
              <a:r>
                <a:rPr lang="nl-BE" sz="2400" dirty="0" smtClean="0">
                  <a:solidFill>
                    <a:schemeClr val="bg1">
                      <a:lumMod val="50000"/>
                    </a:schemeClr>
                  </a:solidFill>
                </a:rPr>
                <a:t>ontwerp)</a:t>
              </a:r>
              <a:endParaRPr lang="nl-BE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8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1763688" y="1318438"/>
            <a:ext cx="6923112" cy="4807726"/>
          </a:xfrm>
        </p:spPr>
        <p:txBody>
          <a:bodyPr/>
          <a:lstStyle/>
          <a:p>
            <a:pPr lvl="1"/>
            <a:r>
              <a:rPr lang="nl-BE" dirty="0" smtClean="0"/>
              <a:t>In overleg met bewoner </a:t>
            </a:r>
          </a:p>
          <a:p>
            <a:pPr lvl="1"/>
            <a:r>
              <a:rPr lang="nl-BE" dirty="0" smtClean="0"/>
              <a:t>Ter plaatse op de computer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Opmaak plan BT en OT </a:t>
            </a:r>
            <a:endParaRPr lang="nl-BE" sz="4000" dirty="0"/>
          </a:p>
        </p:txBody>
      </p:sp>
      <p:grpSp>
        <p:nvGrpSpPr>
          <p:cNvPr id="168" name="Groep 167"/>
          <p:cNvGrpSpPr/>
          <p:nvPr/>
        </p:nvGrpSpPr>
        <p:grpSpPr>
          <a:xfrm>
            <a:off x="2147425" y="2629038"/>
            <a:ext cx="2826206" cy="3136971"/>
            <a:chOff x="2147425" y="2629038"/>
            <a:chExt cx="2826206" cy="3136971"/>
          </a:xfrm>
        </p:grpSpPr>
        <p:grpSp>
          <p:nvGrpSpPr>
            <p:cNvPr id="102" name="Groep 101"/>
            <p:cNvGrpSpPr/>
            <p:nvPr/>
          </p:nvGrpSpPr>
          <p:grpSpPr>
            <a:xfrm>
              <a:off x="2165319" y="3101712"/>
              <a:ext cx="2808312" cy="2664297"/>
              <a:chOff x="2123728" y="2996951"/>
              <a:chExt cx="2808312" cy="2664297"/>
            </a:xfrm>
          </p:grpSpPr>
          <p:grpSp>
            <p:nvGrpSpPr>
              <p:cNvPr id="66" name="Groep 65"/>
              <p:cNvGrpSpPr/>
              <p:nvPr/>
            </p:nvGrpSpPr>
            <p:grpSpPr>
              <a:xfrm>
                <a:off x="2123728" y="2996951"/>
                <a:ext cx="2808312" cy="2664297"/>
                <a:chOff x="2123728" y="2996951"/>
                <a:chExt cx="2808312" cy="2664297"/>
              </a:xfrm>
            </p:grpSpPr>
            <p:sp>
              <p:nvSpPr>
                <p:cNvPr id="6" name="Rechthoek 5"/>
                <p:cNvSpPr/>
                <p:nvPr/>
              </p:nvSpPr>
              <p:spPr>
                <a:xfrm rot="21111541">
                  <a:off x="2318945" y="3299478"/>
                  <a:ext cx="2153677" cy="158701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cxnSp>
              <p:nvCxnSpPr>
                <p:cNvPr id="9" name="Rechte verbindingslijn 8"/>
                <p:cNvCxnSpPr/>
                <p:nvPr/>
              </p:nvCxnSpPr>
              <p:spPr>
                <a:xfrm>
                  <a:off x="2123728" y="5517232"/>
                  <a:ext cx="28083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hthoek 10"/>
                <p:cNvSpPr/>
                <p:nvPr/>
              </p:nvSpPr>
              <p:spPr>
                <a:xfrm>
                  <a:off x="4427983" y="2996951"/>
                  <a:ext cx="158031" cy="158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4" name="Rechthoek 13"/>
                <p:cNvSpPr/>
                <p:nvPr/>
              </p:nvSpPr>
              <p:spPr>
                <a:xfrm>
                  <a:off x="4662972" y="3722301"/>
                  <a:ext cx="158031" cy="158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5" name="Rechthoek 14"/>
                <p:cNvSpPr/>
                <p:nvPr/>
              </p:nvSpPr>
              <p:spPr>
                <a:xfrm>
                  <a:off x="4662973" y="4577411"/>
                  <a:ext cx="158031" cy="158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cxnSp>
              <p:nvCxnSpPr>
                <p:cNvPr id="17" name="Rechte verbindingslijn 16"/>
                <p:cNvCxnSpPr>
                  <a:stCxn id="11" idx="2"/>
                  <a:endCxn id="14" idx="0"/>
                </p:cNvCxnSpPr>
                <p:nvPr/>
              </p:nvCxnSpPr>
              <p:spPr>
                <a:xfrm>
                  <a:off x="4506999" y="3154982"/>
                  <a:ext cx="234989" cy="567319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echte verbindingslijn 17"/>
                <p:cNvCxnSpPr/>
                <p:nvPr/>
              </p:nvCxnSpPr>
              <p:spPr>
                <a:xfrm>
                  <a:off x="4736504" y="3880331"/>
                  <a:ext cx="5485" cy="697079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19"/>
                <p:cNvCxnSpPr/>
                <p:nvPr/>
              </p:nvCxnSpPr>
              <p:spPr>
                <a:xfrm>
                  <a:off x="4736504" y="4741058"/>
                  <a:ext cx="0" cy="920190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al 22"/>
                <p:cNvSpPr/>
                <p:nvPr/>
              </p:nvSpPr>
              <p:spPr>
                <a:xfrm>
                  <a:off x="4527502" y="4464790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4" name="Ovaal 23"/>
                <p:cNvSpPr/>
                <p:nvPr/>
              </p:nvSpPr>
              <p:spPr>
                <a:xfrm>
                  <a:off x="2339752" y="4975928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cxnSp>
              <p:nvCxnSpPr>
                <p:cNvPr id="29" name="Rechte verbindingslijn 28"/>
                <p:cNvCxnSpPr/>
                <p:nvPr/>
              </p:nvCxnSpPr>
              <p:spPr>
                <a:xfrm>
                  <a:off x="2405635" y="5047936"/>
                  <a:ext cx="96749" cy="79800"/>
                </a:xfrm>
                <a:prstGeom prst="line">
                  <a:avLst/>
                </a:prstGeom>
                <a:ln w="28575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/>
                <p:cNvCxnSpPr/>
                <p:nvPr/>
              </p:nvCxnSpPr>
              <p:spPr>
                <a:xfrm flipV="1">
                  <a:off x="2502384" y="4852701"/>
                  <a:ext cx="2080929" cy="271435"/>
                </a:xfrm>
                <a:prstGeom prst="line">
                  <a:avLst/>
                </a:prstGeom>
                <a:ln w="28575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/>
                <p:cNvCxnSpPr>
                  <a:endCxn id="15" idx="2"/>
                </p:cNvCxnSpPr>
                <p:nvPr/>
              </p:nvCxnSpPr>
              <p:spPr>
                <a:xfrm flipV="1">
                  <a:off x="4604647" y="4735442"/>
                  <a:ext cx="137342" cy="108237"/>
                </a:xfrm>
                <a:prstGeom prst="line">
                  <a:avLst/>
                </a:prstGeom>
                <a:ln w="28575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/>
                <p:cNvCxnSpPr>
                  <a:stCxn id="23" idx="6"/>
                  <a:endCxn id="15" idx="0"/>
                </p:cNvCxnSpPr>
                <p:nvPr/>
              </p:nvCxnSpPr>
              <p:spPr>
                <a:xfrm>
                  <a:off x="4599510" y="4500794"/>
                  <a:ext cx="142479" cy="76617"/>
                </a:xfrm>
                <a:prstGeom prst="line">
                  <a:avLst/>
                </a:prstGeom>
                <a:ln w="28575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kstvak 38"/>
                <p:cNvSpPr txBox="1"/>
                <p:nvPr/>
              </p:nvSpPr>
              <p:spPr>
                <a:xfrm rot="21074407">
                  <a:off x="3387066" y="4294573"/>
                  <a:ext cx="7920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 smtClean="0"/>
                    <a:t>lavabo</a:t>
                  </a:r>
                  <a:endParaRPr lang="nl-BE" sz="1200" dirty="0"/>
                </a:p>
              </p:txBody>
            </p:sp>
            <p:sp>
              <p:nvSpPr>
                <p:cNvPr id="40" name="Tekstvak 39"/>
                <p:cNvSpPr txBox="1"/>
                <p:nvPr/>
              </p:nvSpPr>
              <p:spPr>
                <a:xfrm rot="15682948">
                  <a:off x="2642673" y="3954484"/>
                  <a:ext cx="7920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 smtClean="0"/>
                    <a:t>WC</a:t>
                  </a:r>
                  <a:endParaRPr lang="nl-BE" sz="1200" dirty="0"/>
                </a:p>
              </p:txBody>
            </p:sp>
            <p:sp>
              <p:nvSpPr>
                <p:cNvPr id="41" name="Tekstvak 40"/>
                <p:cNvSpPr txBox="1"/>
                <p:nvPr/>
              </p:nvSpPr>
              <p:spPr>
                <a:xfrm rot="21074407">
                  <a:off x="3593268" y="3624085"/>
                  <a:ext cx="7920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/>
                    <a:t>b</a:t>
                  </a:r>
                  <a:r>
                    <a:rPr lang="nl-BE" sz="1200" dirty="0" smtClean="0"/>
                    <a:t>adk.</a:t>
                  </a:r>
                  <a:endParaRPr lang="nl-BE" sz="1200" dirty="0"/>
                </a:p>
              </p:txBody>
            </p:sp>
            <p:sp>
              <p:nvSpPr>
                <p:cNvPr id="42" name="Tekstvak 41"/>
                <p:cNvSpPr txBox="1"/>
                <p:nvPr/>
              </p:nvSpPr>
              <p:spPr>
                <a:xfrm rot="21074407">
                  <a:off x="2832313" y="3388376"/>
                  <a:ext cx="7920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200" dirty="0"/>
                    <a:t>k</a:t>
                  </a:r>
                  <a:r>
                    <a:rPr lang="nl-BE" sz="1200" dirty="0" smtClean="0"/>
                    <a:t>euken</a:t>
                  </a:r>
                  <a:endParaRPr lang="nl-BE" sz="1200" dirty="0"/>
                </a:p>
              </p:txBody>
            </p:sp>
            <p:sp>
              <p:nvSpPr>
                <p:cNvPr id="43" name="Ovaal 42"/>
                <p:cNvSpPr/>
                <p:nvPr/>
              </p:nvSpPr>
              <p:spPr>
                <a:xfrm flipH="1">
                  <a:off x="3075145" y="443307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4" name="Ovaal 43"/>
                <p:cNvSpPr/>
                <p:nvPr/>
              </p:nvSpPr>
              <p:spPr>
                <a:xfrm flipH="1">
                  <a:off x="3672505" y="4570168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5" name="Ovaal 44"/>
                <p:cNvSpPr/>
                <p:nvPr/>
              </p:nvSpPr>
              <p:spPr>
                <a:xfrm flipH="1">
                  <a:off x="4068080" y="374332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6" name="Ovaal 45"/>
                <p:cNvSpPr/>
                <p:nvPr/>
              </p:nvSpPr>
              <p:spPr>
                <a:xfrm flipH="1">
                  <a:off x="3075145" y="341360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cxnSp>
              <p:nvCxnSpPr>
                <p:cNvPr id="48" name="Rechte verbindingslijn 47"/>
                <p:cNvCxnSpPr/>
                <p:nvPr/>
              </p:nvCxnSpPr>
              <p:spPr>
                <a:xfrm>
                  <a:off x="3098004" y="4478791"/>
                  <a:ext cx="0" cy="72236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chte verbindingslijn 49"/>
                <p:cNvCxnSpPr/>
                <p:nvPr/>
              </p:nvCxnSpPr>
              <p:spPr>
                <a:xfrm>
                  <a:off x="3096634" y="5184047"/>
                  <a:ext cx="1642612" cy="13745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/>
                <p:cNvCxnSpPr>
                  <a:endCxn id="15" idx="1"/>
                </p:cNvCxnSpPr>
                <p:nvPr/>
              </p:nvCxnSpPr>
              <p:spPr>
                <a:xfrm>
                  <a:off x="3706196" y="4603687"/>
                  <a:ext cx="956777" cy="5274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/>
                <p:cNvCxnSpPr/>
                <p:nvPr/>
              </p:nvCxnSpPr>
              <p:spPr>
                <a:xfrm>
                  <a:off x="4113799" y="3779020"/>
                  <a:ext cx="601404" cy="1660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57"/>
                <p:cNvCxnSpPr/>
                <p:nvPr/>
              </p:nvCxnSpPr>
              <p:spPr>
                <a:xfrm flipH="1">
                  <a:off x="3096634" y="3135368"/>
                  <a:ext cx="5052" cy="26397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Rechte verbindingslijn 60"/>
                <p:cNvCxnSpPr/>
                <p:nvPr/>
              </p:nvCxnSpPr>
              <p:spPr>
                <a:xfrm flipV="1">
                  <a:off x="3084639" y="3081583"/>
                  <a:ext cx="1331349" cy="590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Ovaal 95"/>
              <p:cNvSpPr/>
              <p:nvPr/>
            </p:nvSpPr>
            <p:spPr>
              <a:xfrm>
                <a:off x="4389449" y="320748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97" name="Rechte verbindingslijn 96"/>
              <p:cNvCxnSpPr>
                <a:stCxn id="96" idx="0"/>
                <a:endCxn id="11" idx="2"/>
              </p:cNvCxnSpPr>
              <p:nvPr/>
            </p:nvCxnSpPr>
            <p:spPr>
              <a:xfrm flipV="1">
                <a:off x="4425453" y="3154982"/>
                <a:ext cx="81546" cy="52506"/>
              </a:xfrm>
              <a:prstGeom prst="line">
                <a:avLst/>
              </a:prstGeom>
              <a:ln w="28575"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kstvak 165"/>
            <p:cNvSpPr txBox="1"/>
            <p:nvPr/>
          </p:nvSpPr>
          <p:spPr>
            <a:xfrm>
              <a:off x="2147425" y="2629038"/>
              <a:ext cx="2797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i="1" u="sng" dirty="0" smtClean="0"/>
                <a:t>Bestaande toestand</a:t>
              </a:r>
              <a:endParaRPr lang="nl-BE" sz="2000" i="1" u="sng" dirty="0"/>
            </a:p>
          </p:txBody>
        </p:sp>
      </p:grpSp>
      <p:grpSp>
        <p:nvGrpSpPr>
          <p:cNvPr id="169" name="Groep 168"/>
          <p:cNvGrpSpPr/>
          <p:nvPr/>
        </p:nvGrpSpPr>
        <p:grpSpPr>
          <a:xfrm>
            <a:off x="5663086" y="2639838"/>
            <a:ext cx="3456777" cy="3042538"/>
            <a:chOff x="5663086" y="2639838"/>
            <a:chExt cx="3456777" cy="3042538"/>
          </a:xfrm>
        </p:grpSpPr>
        <p:grpSp>
          <p:nvGrpSpPr>
            <p:cNvPr id="165" name="Groep 164"/>
            <p:cNvGrpSpPr/>
            <p:nvPr/>
          </p:nvGrpSpPr>
          <p:grpSpPr>
            <a:xfrm>
              <a:off x="5675291" y="3117556"/>
              <a:ext cx="3444572" cy="2564820"/>
              <a:chOff x="5690502" y="2996951"/>
              <a:chExt cx="3444572" cy="2564820"/>
            </a:xfrm>
          </p:grpSpPr>
          <p:grpSp>
            <p:nvGrpSpPr>
              <p:cNvPr id="103" name="Groep 102"/>
              <p:cNvGrpSpPr/>
              <p:nvPr/>
            </p:nvGrpSpPr>
            <p:grpSpPr>
              <a:xfrm>
                <a:off x="5690502" y="2996951"/>
                <a:ext cx="2808312" cy="2564820"/>
                <a:chOff x="2123728" y="2996951"/>
                <a:chExt cx="2808312" cy="2564820"/>
              </a:xfrm>
            </p:grpSpPr>
            <p:grpSp>
              <p:nvGrpSpPr>
                <p:cNvPr id="104" name="Groep 103"/>
                <p:cNvGrpSpPr/>
                <p:nvPr/>
              </p:nvGrpSpPr>
              <p:grpSpPr>
                <a:xfrm>
                  <a:off x="2123728" y="2996951"/>
                  <a:ext cx="2808312" cy="2564820"/>
                  <a:chOff x="2123728" y="2996951"/>
                  <a:chExt cx="2808312" cy="2564820"/>
                </a:xfrm>
              </p:grpSpPr>
              <p:sp>
                <p:nvSpPr>
                  <p:cNvPr id="107" name="Rechthoek 106"/>
                  <p:cNvSpPr/>
                  <p:nvPr/>
                </p:nvSpPr>
                <p:spPr>
                  <a:xfrm rot="21111541">
                    <a:off x="2318945" y="3299478"/>
                    <a:ext cx="2153677" cy="158701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cxnSp>
                <p:nvCxnSpPr>
                  <p:cNvPr id="108" name="Rechte verbindingslijn 107"/>
                  <p:cNvCxnSpPr/>
                  <p:nvPr/>
                </p:nvCxnSpPr>
                <p:spPr>
                  <a:xfrm>
                    <a:off x="2123728" y="5517232"/>
                    <a:ext cx="280831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Rechthoek 108"/>
                  <p:cNvSpPr/>
                  <p:nvPr/>
                </p:nvSpPr>
                <p:spPr>
                  <a:xfrm>
                    <a:off x="4427983" y="2996951"/>
                    <a:ext cx="158031" cy="1580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sp>
                <p:nvSpPr>
                  <p:cNvPr id="110" name="Rechthoek 109"/>
                  <p:cNvSpPr/>
                  <p:nvPr/>
                </p:nvSpPr>
                <p:spPr>
                  <a:xfrm>
                    <a:off x="4662972" y="3722301"/>
                    <a:ext cx="158031" cy="1580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sp>
                <p:nvSpPr>
                  <p:cNvPr id="111" name="Rechthoek 110"/>
                  <p:cNvSpPr/>
                  <p:nvPr/>
                </p:nvSpPr>
                <p:spPr>
                  <a:xfrm>
                    <a:off x="4662973" y="4577411"/>
                    <a:ext cx="158031" cy="1580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cxnSp>
                <p:nvCxnSpPr>
                  <p:cNvPr id="112" name="Rechte verbindingslijn 111"/>
                  <p:cNvCxnSpPr>
                    <a:stCxn id="109" idx="2"/>
                    <a:endCxn id="110" idx="0"/>
                  </p:cNvCxnSpPr>
                  <p:nvPr/>
                </p:nvCxnSpPr>
                <p:spPr>
                  <a:xfrm>
                    <a:off x="4506999" y="3154982"/>
                    <a:ext cx="234989" cy="567319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Rechte verbindingslijn 112"/>
                  <p:cNvCxnSpPr/>
                  <p:nvPr/>
                </p:nvCxnSpPr>
                <p:spPr>
                  <a:xfrm>
                    <a:off x="4736504" y="3880331"/>
                    <a:ext cx="5485" cy="697079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Rechte verbindingslijn 113"/>
                  <p:cNvCxnSpPr>
                    <a:endCxn id="135" idx="2"/>
                  </p:cNvCxnSpPr>
                  <p:nvPr/>
                </p:nvCxnSpPr>
                <p:spPr>
                  <a:xfrm flipH="1">
                    <a:off x="4715203" y="4741058"/>
                    <a:ext cx="21301" cy="820713"/>
                  </a:xfrm>
                  <a:prstGeom prst="line">
                    <a:avLst/>
                  </a:prstGeom>
                  <a:ln w="28575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Ovaal 114"/>
                  <p:cNvSpPr/>
                  <p:nvPr/>
                </p:nvSpPr>
                <p:spPr>
                  <a:xfrm>
                    <a:off x="4527502" y="4464790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sp>
                <p:nvSpPr>
                  <p:cNvPr id="116" name="Ovaal 115"/>
                  <p:cNvSpPr/>
                  <p:nvPr/>
                </p:nvSpPr>
                <p:spPr>
                  <a:xfrm>
                    <a:off x="2339752" y="4975928"/>
                    <a:ext cx="72008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cxnSp>
                <p:nvCxnSpPr>
                  <p:cNvPr id="120" name="Rechte verbindingslijn 119"/>
                  <p:cNvCxnSpPr>
                    <a:stCxn id="115" idx="6"/>
                    <a:endCxn id="111" idx="0"/>
                  </p:cNvCxnSpPr>
                  <p:nvPr/>
                </p:nvCxnSpPr>
                <p:spPr>
                  <a:xfrm>
                    <a:off x="4599510" y="4500794"/>
                    <a:ext cx="142479" cy="76617"/>
                  </a:xfrm>
                  <a:prstGeom prst="line">
                    <a:avLst/>
                  </a:prstGeom>
                  <a:ln w="28575"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Tekstvak 120"/>
                  <p:cNvSpPr txBox="1"/>
                  <p:nvPr/>
                </p:nvSpPr>
                <p:spPr>
                  <a:xfrm rot="21074407">
                    <a:off x="3387066" y="4294573"/>
                    <a:ext cx="79208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1200" dirty="0" smtClean="0"/>
                      <a:t>lavabo</a:t>
                    </a:r>
                    <a:endParaRPr lang="nl-BE" sz="1200" dirty="0"/>
                  </a:p>
                </p:txBody>
              </p:sp>
              <p:sp>
                <p:nvSpPr>
                  <p:cNvPr id="122" name="Tekstvak 121"/>
                  <p:cNvSpPr txBox="1"/>
                  <p:nvPr/>
                </p:nvSpPr>
                <p:spPr>
                  <a:xfrm rot="15682948">
                    <a:off x="2642673" y="3954484"/>
                    <a:ext cx="79208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1200" dirty="0" smtClean="0"/>
                      <a:t>WC</a:t>
                    </a:r>
                    <a:endParaRPr lang="nl-BE" sz="1200" dirty="0"/>
                  </a:p>
                </p:txBody>
              </p:sp>
              <p:sp>
                <p:nvSpPr>
                  <p:cNvPr id="123" name="Tekstvak 122"/>
                  <p:cNvSpPr txBox="1"/>
                  <p:nvPr/>
                </p:nvSpPr>
                <p:spPr>
                  <a:xfrm rot="21074407">
                    <a:off x="3593268" y="3624085"/>
                    <a:ext cx="79208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1200" dirty="0"/>
                      <a:t>b</a:t>
                    </a:r>
                    <a:r>
                      <a:rPr lang="nl-BE" sz="1200" dirty="0" smtClean="0"/>
                      <a:t>adk.</a:t>
                    </a:r>
                    <a:endParaRPr lang="nl-BE" sz="1200" dirty="0"/>
                  </a:p>
                </p:txBody>
              </p:sp>
              <p:sp>
                <p:nvSpPr>
                  <p:cNvPr id="124" name="Tekstvak 123"/>
                  <p:cNvSpPr txBox="1"/>
                  <p:nvPr/>
                </p:nvSpPr>
                <p:spPr>
                  <a:xfrm rot="21074407">
                    <a:off x="2832313" y="3388376"/>
                    <a:ext cx="79208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1200" dirty="0"/>
                      <a:t>k</a:t>
                    </a:r>
                    <a:r>
                      <a:rPr lang="nl-BE" sz="1200" dirty="0" smtClean="0"/>
                      <a:t>euken</a:t>
                    </a:r>
                    <a:endParaRPr lang="nl-BE" sz="1200" dirty="0"/>
                  </a:p>
                </p:txBody>
              </p:sp>
              <p:sp>
                <p:nvSpPr>
                  <p:cNvPr id="125" name="Ovaal 124"/>
                  <p:cNvSpPr/>
                  <p:nvPr/>
                </p:nvSpPr>
                <p:spPr>
                  <a:xfrm flipH="1">
                    <a:off x="3075145" y="443307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sp>
                <p:nvSpPr>
                  <p:cNvPr id="126" name="Ovaal 125"/>
                  <p:cNvSpPr/>
                  <p:nvPr/>
                </p:nvSpPr>
                <p:spPr>
                  <a:xfrm flipH="1">
                    <a:off x="3672505" y="4570168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sp>
                <p:nvSpPr>
                  <p:cNvPr id="127" name="Ovaal 126"/>
                  <p:cNvSpPr/>
                  <p:nvPr/>
                </p:nvSpPr>
                <p:spPr>
                  <a:xfrm flipH="1">
                    <a:off x="4068080" y="3743321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sp>
                <p:nvSpPr>
                  <p:cNvPr id="128" name="Ovaal 127"/>
                  <p:cNvSpPr/>
                  <p:nvPr/>
                </p:nvSpPr>
                <p:spPr>
                  <a:xfrm flipH="1">
                    <a:off x="3201962" y="362972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cxnSp>
                <p:nvCxnSpPr>
                  <p:cNvPr id="129" name="Rechte verbindingslijn 128"/>
                  <p:cNvCxnSpPr/>
                  <p:nvPr/>
                </p:nvCxnSpPr>
                <p:spPr>
                  <a:xfrm>
                    <a:off x="3223459" y="3680658"/>
                    <a:ext cx="86023" cy="188111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Rechte verbindingslijn 130"/>
                  <p:cNvCxnSpPr/>
                  <p:nvPr/>
                </p:nvCxnSpPr>
                <p:spPr>
                  <a:xfrm flipH="1">
                    <a:off x="3639787" y="4608633"/>
                    <a:ext cx="41685" cy="8781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Rechte verbindingslijn 131"/>
                  <p:cNvCxnSpPr/>
                  <p:nvPr/>
                </p:nvCxnSpPr>
                <p:spPr>
                  <a:xfrm flipH="1">
                    <a:off x="4038060" y="3779020"/>
                    <a:ext cx="45719" cy="231011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" name="Ovaal 104"/>
                <p:cNvSpPr/>
                <p:nvPr/>
              </p:nvSpPr>
              <p:spPr>
                <a:xfrm>
                  <a:off x="4389449" y="3207488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cxnSp>
              <p:nvCxnSpPr>
                <p:cNvPr id="106" name="Rechte verbindingslijn 105"/>
                <p:cNvCxnSpPr>
                  <a:stCxn id="105" idx="0"/>
                  <a:endCxn id="109" idx="2"/>
                </p:cNvCxnSpPr>
                <p:nvPr/>
              </p:nvCxnSpPr>
              <p:spPr>
                <a:xfrm flipV="1">
                  <a:off x="4425453" y="3154982"/>
                  <a:ext cx="81546" cy="52506"/>
                </a:xfrm>
                <a:prstGeom prst="line">
                  <a:avLst/>
                </a:prstGeom>
                <a:ln w="28575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Rechthoek 134"/>
              <p:cNvSpPr/>
              <p:nvPr/>
            </p:nvSpPr>
            <p:spPr>
              <a:xfrm>
                <a:off x="8223240" y="5403740"/>
                <a:ext cx="158031" cy="158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7" name="Tekstvak 136"/>
              <p:cNvSpPr txBox="1"/>
              <p:nvPr/>
            </p:nvSpPr>
            <p:spPr>
              <a:xfrm>
                <a:off x="8342986" y="5240232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</a:t>
                </a:r>
                <a:endParaRPr lang="nl-BE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9" name="Rechthoek 138"/>
              <p:cNvSpPr/>
              <p:nvPr/>
            </p:nvSpPr>
            <p:spPr>
              <a:xfrm>
                <a:off x="6790233" y="5403740"/>
                <a:ext cx="158031" cy="1580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Tekstvak 139"/>
              <p:cNvSpPr txBox="1"/>
              <p:nvPr/>
            </p:nvSpPr>
            <p:spPr>
              <a:xfrm>
                <a:off x="6876256" y="5249851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b="1" dirty="0" smtClean="0">
                    <a:solidFill>
                      <a:srgbClr val="FF0000"/>
                    </a:solidFill>
                  </a:rPr>
                  <a:t>D</a:t>
                </a:r>
                <a:endParaRPr lang="nl-BE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5" name="Rechte verbindingslijn 144"/>
              <p:cNvCxnSpPr>
                <a:stCxn id="125" idx="4"/>
              </p:cNvCxnSpPr>
              <p:nvPr/>
            </p:nvCxnSpPr>
            <p:spPr>
              <a:xfrm>
                <a:off x="6664778" y="4478791"/>
                <a:ext cx="24038" cy="26497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Rechte verbindingslijn 148"/>
              <p:cNvCxnSpPr/>
              <p:nvPr/>
            </p:nvCxnSpPr>
            <p:spPr>
              <a:xfrm>
                <a:off x="6685537" y="4735442"/>
                <a:ext cx="157511" cy="5404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153"/>
              <p:cNvCxnSpPr/>
              <p:nvPr/>
            </p:nvCxnSpPr>
            <p:spPr>
              <a:xfrm flipV="1">
                <a:off x="6848533" y="4696449"/>
                <a:ext cx="365375" cy="9007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Rechte verbindingslijn 157"/>
              <p:cNvCxnSpPr/>
              <p:nvPr/>
            </p:nvCxnSpPr>
            <p:spPr>
              <a:xfrm flipV="1">
                <a:off x="6814455" y="4000164"/>
                <a:ext cx="790379" cy="15455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Rechte verbindingslijn met pijl 161"/>
              <p:cNvCxnSpPr>
                <a:stCxn id="116" idx="3"/>
              </p:cNvCxnSpPr>
              <p:nvPr/>
            </p:nvCxnSpPr>
            <p:spPr>
              <a:xfrm flipH="1">
                <a:off x="5828533" y="5037391"/>
                <a:ext cx="88538" cy="12403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Tekstvak 166"/>
            <p:cNvSpPr txBox="1"/>
            <p:nvPr/>
          </p:nvSpPr>
          <p:spPr>
            <a:xfrm>
              <a:off x="5663086" y="2639838"/>
              <a:ext cx="2797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i="1" u="sng" dirty="0" smtClean="0"/>
                <a:t>Ontworpen toestand</a:t>
              </a:r>
              <a:endParaRPr lang="nl-BE" sz="2000" i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6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Principe : Ladder van Lansink</a:t>
            </a:r>
            <a:endParaRPr lang="nl-BE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r="642" b="2030"/>
          <a:stretch/>
        </p:blipFill>
        <p:spPr bwMode="auto">
          <a:xfrm>
            <a:off x="2196691" y="1291302"/>
            <a:ext cx="605710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Interessante </a:t>
            </a:r>
            <a:r>
              <a:rPr lang="nl-BE" dirty="0" smtClean="0"/>
              <a:t>informatie voor het </a:t>
            </a:r>
            <a:r>
              <a:rPr lang="nl-BE" dirty="0" err="1" smtClean="0"/>
              <a:t>plaatsbezoek</a:t>
            </a:r>
            <a:endParaRPr lang="nl-BE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2000" dirty="0" smtClean="0"/>
          </a:p>
          <a:p>
            <a:pPr lvl="1">
              <a:lnSpc>
                <a:spcPct val="150000"/>
              </a:lnSpc>
            </a:pPr>
            <a:r>
              <a:rPr lang="nl-BE" dirty="0" smtClean="0"/>
              <a:t>Riolerings- of bouwplannen indien beschikbaar;</a:t>
            </a:r>
          </a:p>
          <a:p>
            <a:pPr lvl="1">
              <a:lnSpc>
                <a:spcPct val="150000"/>
              </a:lnSpc>
            </a:pPr>
            <a:r>
              <a:rPr lang="nl-BE" dirty="0" smtClean="0"/>
              <a:t>Foto’s van uitvoering;</a:t>
            </a:r>
          </a:p>
          <a:p>
            <a:pPr lvl="1">
              <a:lnSpc>
                <a:spcPct val="150000"/>
              </a:lnSpc>
            </a:pPr>
            <a:r>
              <a:rPr lang="nl-BE" dirty="0" smtClean="0"/>
              <a:t>Ligging gas/water/</a:t>
            </a:r>
            <a:r>
              <a:rPr lang="nl-BE" dirty="0" err="1" smtClean="0"/>
              <a:t>electro</a:t>
            </a:r>
            <a:r>
              <a:rPr lang="nl-BE" dirty="0" smtClean="0"/>
              <a:t>;</a:t>
            </a:r>
          </a:p>
          <a:p>
            <a:pPr lvl="1">
              <a:lnSpc>
                <a:spcPct val="150000"/>
              </a:lnSpc>
            </a:pPr>
            <a:r>
              <a:rPr lang="nl-BE" dirty="0" smtClean="0"/>
              <a:t>Huidige problemen met afvoer aangeven.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559</Words>
  <Application>Microsoft Office PowerPoint</Application>
  <PresentationFormat>Diavoorstelling (4:3)</PresentationFormat>
  <Paragraphs>163</Paragraphs>
  <Slides>21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STUDIE- EN ONTWERPBUREAU</vt:lpstr>
      <vt:lpstr>Onze taak in dit project ?</vt:lpstr>
      <vt:lpstr>Wat is scheiding van riolering?</vt:lpstr>
      <vt:lpstr>Wat is scheiding van riolering?</vt:lpstr>
      <vt:lpstr>huisaansluitputjes</vt:lpstr>
      <vt:lpstr>Onze werkwijze ?</vt:lpstr>
      <vt:lpstr>Opmaak plan BT en OT </vt:lpstr>
      <vt:lpstr>Principe : Ladder van Lansink</vt:lpstr>
      <vt:lpstr> Interessante informatie voor het plaatsbezoek</vt:lpstr>
      <vt:lpstr>Uitvoering afkoppelingswerken</vt:lpstr>
      <vt:lpstr>RWG-premies 2016</vt:lpstr>
      <vt:lpstr>Op welk subsidiebedrag heeft u recht voor uw gescheiden stelsel?</vt:lpstr>
      <vt:lpstr>Procedure  </vt:lpstr>
      <vt:lpstr>Procedure</vt:lpstr>
      <vt:lpstr>Subsidie hemelwaterput  met pompinstallatie</vt:lpstr>
      <vt:lpstr>Gemiddeld waterverbruik</vt:lpstr>
      <vt:lpstr>Subsidie infiltratie van hemelwater ter plaatse</vt:lpstr>
      <vt:lpstr>Subsidie infiltratie van hemelwater ter plaatse</vt:lpstr>
      <vt:lpstr>Keuring riolering na uitvoering afkoppelingswerken</vt:lpstr>
      <vt:lpstr>In de praktijk ?</vt:lpstr>
      <vt:lpstr>Bedankt voor uw aandacht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Anne</dc:creator>
  <cp:lastModifiedBy>Luc Weerts</cp:lastModifiedBy>
  <cp:revision>34</cp:revision>
  <dcterms:created xsi:type="dcterms:W3CDTF">2016-04-14T17:32:05Z</dcterms:created>
  <dcterms:modified xsi:type="dcterms:W3CDTF">2016-04-25T15:40:27Z</dcterms:modified>
</cp:coreProperties>
</file>